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2" r:id="rId1"/>
  </p:sldMasterIdLst>
  <p:sldIdLst>
    <p:sldId id="256" r:id="rId2"/>
    <p:sldId id="258" r:id="rId3"/>
    <p:sldId id="337" r:id="rId4"/>
    <p:sldId id="259" r:id="rId5"/>
    <p:sldId id="326" r:id="rId6"/>
    <p:sldId id="348" r:id="rId7"/>
    <p:sldId id="260" r:id="rId8"/>
    <p:sldId id="261" r:id="rId9"/>
    <p:sldId id="344" r:id="rId10"/>
    <p:sldId id="349" r:id="rId11"/>
    <p:sldId id="263" r:id="rId12"/>
    <p:sldId id="325" r:id="rId13"/>
    <p:sldId id="321" r:id="rId14"/>
    <p:sldId id="322" r:id="rId15"/>
    <p:sldId id="324" r:id="rId16"/>
    <p:sldId id="317" r:id="rId17"/>
    <p:sldId id="318" r:id="rId18"/>
    <p:sldId id="319" r:id="rId19"/>
    <p:sldId id="350" r:id="rId20"/>
    <p:sldId id="320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51" r:id="rId30"/>
    <p:sldId id="274" r:id="rId31"/>
    <p:sldId id="300" r:id="rId32"/>
    <p:sldId id="298" r:id="rId33"/>
    <p:sldId id="297" r:id="rId34"/>
    <p:sldId id="301" r:id="rId35"/>
    <p:sldId id="275" r:id="rId36"/>
    <p:sldId id="302" r:id="rId37"/>
    <p:sldId id="303" r:id="rId38"/>
    <p:sldId id="276" r:id="rId39"/>
    <p:sldId id="304" r:id="rId40"/>
    <p:sldId id="347" r:id="rId41"/>
    <p:sldId id="277" r:id="rId42"/>
    <p:sldId id="308" r:id="rId43"/>
    <p:sldId id="306" r:id="rId44"/>
    <p:sldId id="305" r:id="rId45"/>
    <p:sldId id="307" r:id="rId46"/>
    <p:sldId id="278" r:id="rId47"/>
    <p:sldId id="279" r:id="rId48"/>
    <p:sldId id="312" r:id="rId49"/>
    <p:sldId id="309" r:id="rId50"/>
    <p:sldId id="310" r:id="rId51"/>
    <p:sldId id="311" r:id="rId52"/>
    <p:sldId id="280" r:id="rId53"/>
    <p:sldId id="313" r:id="rId54"/>
    <p:sldId id="314" r:id="rId55"/>
    <p:sldId id="315" r:id="rId56"/>
    <p:sldId id="316" r:id="rId57"/>
    <p:sldId id="281" r:id="rId58"/>
    <p:sldId id="353" r:id="rId59"/>
    <p:sldId id="327" r:id="rId60"/>
    <p:sldId id="352" r:id="rId61"/>
    <p:sldId id="292" r:id="rId62"/>
    <p:sldId id="345" r:id="rId63"/>
    <p:sldId id="294" r:id="rId64"/>
    <p:sldId id="346" r:id="rId65"/>
    <p:sldId id="296" r:id="rId6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2CF"/>
    <a:srgbClr val="0A4E19"/>
    <a:srgbClr val="FECC2B"/>
    <a:srgbClr val="14A4DA"/>
    <a:srgbClr val="BFBFBF"/>
    <a:srgbClr val="CDCDCD"/>
    <a:srgbClr val="DFDFDF"/>
    <a:srgbClr val="ECECEC"/>
    <a:srgbClr val="DBF48C"/>
    <a:srgbClr val="CCD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563" autoAdjust="0"/>
  </p:normalViewPr>
  <p:slideViewPr>
    <p:cSldViewPr snapToGrid="0" snapToObjects="1">
      <p:cViewPr>
        <p:scale>
          <a:sx n="78" d="100"/>
          <a:sy n="78" d="100"/>
        </p:scale>
        <p:origin x="1968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5/9/2017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644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09/05/2017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8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09/05/2017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09/05/2017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1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5/9/2017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09/05/2017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6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09/05/2017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0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09/05/2017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2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09/05/2017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8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09/05/2017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09/05/2017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1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6078-59C6-6649-AA44-91FB9C51CB94}" type="datetimeFigureOut">
              <a:rPr lang="es-ES" smtClean="0"/>
              <a:t>09/05/2017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8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63176" y="1418226"/>
            <a:ext cx="8277412" cy="392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VE" sz="3200" b="1" dirty="0"/>
              <a:t>APLICACIÓN MÓVIL PARA LA UBICACIÓN E INFORMACIÓN ESPECÍFICA DE LOS ESPACIOS FÍSICOS DE UNA UNIVERSIDAD UTILIZANDO REALIDAD AUMENTADA Y </a:t>
            </a:r>
            <a:r>
              <a:rPr lang="es-VE" sz="3200" b="1" dirty="0" smtClean="0"/>
              <a:t>NFC</a:t>
            </a:r>
          </a:p>
          <a:p>
            <a:pPr algn="ctr">
              <a:lnSpc>
                <a:spcPct val="120000"/>
              </a:lnSpc>
            </a:pPr>
            <a:endParaRPr lang="es-VE" sz="3200" b="1" dirty="0" smtClean="0"/>
          </a:p>
          <a:p>
            <a:pPr algn="ctr">
              <a:lnSpc>
                <a:spcPct val="120000"/>
              </a:lnSpc>
            </a:pPr>
            <a:r>
              <a:rPr lang="es-VE" sz="2400" dirty="0" smtClean="0"/>
              <a:t>Caracas, Mayo 2017</a:t>
            </a:r>
            <a:endParaRPr lang="es-ES_tradnl" sz="2400" dirty="0"/>
          </a:p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1832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>
        <p14:warp dir="in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Objetivos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/>
              <a:t>Marco </a:t>
            </a:r>
            <a:r>
              <a:rPr lang="es-ES" sz="2100" u="sng" dirty="0" smtClean="0"/>
              <a:t>metodológico</a:t>
            </a:r>
            <a:endParaRPr lang="es-ES" sz="2100" u="sng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</a:t>
            </a:r>
            <a:r>
              <a:rPr lang="en-US" sz="2100" dirty="0" smtClean="0"/>
              <a:t>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633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931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2" name="Imagen 11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2" name="Imagen 1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12" name="Imagen 1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2" name="Imagen 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  <p:pic>
        <p:nvPicPr>
          <p:cNvPr id="3" name="Imagen 2" descr="experienci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96" y="4046497"/>
            <a:ext cx="1548049" cy="1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905075" y="3219476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COLOCAR 6 IMÁGENES DE LA METODOLOGIA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90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daily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13" y="1620517"/>
            <a:ext cx="5510981" cy="3681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8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review and retrospective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43" y="1985554"/>
            <a:ext cx="4915292" cy="342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u="sng" dirty="0" smtClean="0"/>
              <a:t>Desarrollo</a:t>
            </a:r>
            <a:r>
              <a:rPr lang="en-US" sz="2100" u="sng" dirty="0" smtClean="0"/>
              <a:t> </a:t>
            </a:r>
            <a:r>
              <a:rPr lang="en-US" sz="2100" u="sng" dirty="0" smtClean="0"/>
              <a:t>del </a:t>
            </a:r>
            <a:r>
              <a:rPr lang="es-VE" sz="2100" u="sng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92123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</a:t>
            </a:r>
            <a:r>
              <a:rPr lang="en-US" sz="2100" dirty="0" smtClean="0"/>
              <a:t>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973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1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5939" y="423573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1042210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04029" y="2887534"/>
            <a:ext cx="61751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95391" y="3318211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9445" y="1432487"/>
            <a:ext cx="3268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Modelo Entidad-</a:t>
            </a:r>
            <a:r>
              <a:rPr lang="es-VE" sz="1600" dirty="0" err="1" smtClean="0"/>
              <a:t>Relacion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nalizar </a:t>
            </a:r>
            <a:r>
              <a:rPr lang="es-VE" sz="1600" dirty="0"/>
              <a:t>los puntos </a:t>
            </a:r>
            <a:r>
              <a:rPr lang="es-VE" sz="1600" dirty="0" smtClean="0"/>
              <a:t>clave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nstalación </a:t>
            </a:r>
            <a:r>
              <a:rPr lang="es-VE" sz="1600" dirty="0"/>
              <a:t>de las </a:t>
            </a:r>
            <a:r>
              <a:rPr lang="es-VE" sz="1600" dirty="0" smtClean="0"/>
              <a:t>herramientas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ncorporación de la base de datos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958134" y="3738368"/>
            <a:ext cx="2887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 </a:t>
            </a:r>
            <a:r>
              <a:rPr lang="es-VE" sz="1600" dirty="0" smtClean="0"/>
              <a:t>trabajo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ompartir conocimientos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ebate </a:t>
            </a:r>
            <a:r>
              <a:rPr lang="es-VE" sz="1600" dirty="0"/>
              <a:t>de </a:t>
            </a:r>
            <a:r>
              <a:rPr lang="es-VE" sz="1600" dirty="0" smtClean="0"/>
              <a:t>ideas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Horario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Documentación metodología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5939" y="2312664"/>
            <a:ext cx="17900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Repositorio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Instalar herramientas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Pase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de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conocimientos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>
                <a:latin typeface="+mj-lt"/>
                <a:ea typeface="Cambria" panose="02040503050406030204" pitchFamily="18" charset="0"/>
              </a:rPr>
              <a:t>C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rear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la base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de datos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2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12198" y="3944722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921795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7906" y="3156982"/>
            <a:ext cx="50974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06120" y="3657249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4518" y="1393970"/>
            <a:ext cx="3056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Montaje </a:t>
            </a:r>
            <a:r>
              <a:rPr lang="es-VE" sz="1600" dirty="0"/>
              <a:t>del </a:t>
            </a:r>
            <a:r>
              <a:rPr lang="es-VE" sz="1600" dirty="0" smtClean="0"/>
              <a:t>servidor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pciones distribuidas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Pase de conocimientos NFC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Estilo </a:t>
            </a:r>
            <a:r>
              <a:rPr lang="es-VE" sz="1600" dirty="0"/>
              <a:t>del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y sus íconos 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D</a:t>
            </a:r>
            <a:r>
              <a:rPr lang="es-VE" sz="1600" dirty="0" smtClean="0"/>
              <a:t>iseños: Guía </a:t>
            </a:r>
            <a:r>
              <a:rPr lang="es-VE" sz="1600" dirty="0"/>
              <a:t>de uso</a:t>
            </a:r>
            <a:r>
              <a:rPr lang="es-VE" sz="1600" dirty="0" smtClean="0"/>
              <a:t>, </a:t>
            </a:r>
            <a:r>
              <a:rPr lang="es-VE" sz="1600" dirty="0"/>
              <a:t>buscador y el </a:t>
            </a:r>
            <a:r>
              <a:rPr lang="es-VE" sz="1600" dirty="0" smtClean="0"/>
              <a:t>logo menú </a:t>
            </a:r>
            <a:r>
              <a:rPr lang="es-VE" sz="1600" dirty="0"/>
              <a:t>desplegable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221402" y="4107931"/>
            <a:ext cx="4034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comunicación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rabajo </a:t>
            </a:r>
            <a:r>
              <a:rPr lang="es-VE" sz="1600" dirty="0"/>
              <a:t>en </a:t>
            </a:r>
            <a:r>
              <a:rPr lang="es-VE" sz="1600" dirty="0" smtClean="0"/>
              <a:t>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Fusión de ideas de los desarrolladores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Mantener reuniones </a:t>
            </a:r>
            <a:r>
              <a:rPr lang="es-VE" sz="1600" dirty="0" smtClean="0"/>
              <a:t>presenciales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</a:t>
            </a:r>
            <a:r>
              <a:rPr lang="es-VE" sz="1600" dirty="0"/>
              <a:t>dedicado a las </a:t>
            </a:r>
            <a:r>
              <a:rPr lang="es-VE" sz="1600" dirty="0" smtClean="0"/>
              <a:t>actividades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etrasos </a:t>
            </a:r>
            <a:r>
              <a:rPr lang="es-VE" sz="1600" dirty="0"/>
              <a:t>en la culminación de los </a:t>
            </a:r>
            <a:r>
              <a:rPr lang="es-VE" sz="1600" dirty="0" smtClean="0"/>
              <a:t>objetivos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92984" y="2030304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Montaje de </a:t>
            </a:r>
            <a:r>
              <a:rPr lang="es-VE" sz="1600" dirty="0"/>
              <a:t>la base de </a:t>
            </a:r>
            <a:r>
              <a:rPr lang="es-VE" sz="1600" dirty="0" smtClean="0"/>
              <a:t>datos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Diagrama </a:t>
            </a:r>
            <a:r>
              <a:rPr lang="es-VE" sz="1600" dirty="0"/>
              <a:t>de </a:t>
            </a:r>
            <a:r>
              <a:rPr lang="es-VE" sz="1600" dirty="0" smtClean="0"/>
              <a:t>clases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Diseño y </a:t>
            </a:r>
            <a:r>
              <a:rPr lang="es-VE" sz="1600" dirty="0"/>
              <a:t>desarrollo de </a:t>
            </a:r>
            <a:r>
              <a:rPr lang="es-VE" sz="1600" dirty="0" smtClean="0"/>
              <a:t>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 NFC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3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437025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81783" y="3627148"/>
            <a:ext cx="458343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61085" y="1002681"/>
            <a:ext cx="30565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altante </a:t>
            </a:r>
            <a:r>
              <a:rPr lang="es-VE" sz="1600" dirty="0"/>
              <a:t>del sprint </a:t>
            </a:r>
            <a:r>
              <a:rPr lang="es-VE" sz="1600" dirty="0" smtClean="0"/>
              <a:t>anterior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salida </a:t>
            </a:r>
            <a:r>
              <a:rPr lang="es-VE" sz="1600" dirty="0" smtClean="0"/>
              <a:t>y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Módulos: NFC</a:t>
            </a:r>
            <a:r>
              <a:rPr lang="es-VE" sz="1600" dirty="0"/>
              <a:t>, </a:t>
            </a:r>
            <a:r>
              <a:rPr lang="es-VE" sz="1600" dirty="0" err="1"/>
              <a:t>Tips</a:t>
            </a:r>
            <a:r>
              <a:rPr lang="es-VE" sz="1600" dirty="0"/>
              <a:t>, lógica de la Guía de uso y Buscador por </a:t>
            </a:r>
            <a:r>
              <a:rPr lang="es-VE" sz="1600" dirty="0" smtClean="0"/>
              <a:t>lista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posteriores al </a:t>
            </a:r>
            <a:r>
              <a:rPr lang="es-VE" sz="1600" dirty="0" smtClean="0"/>
              <a:t>nivel 0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Fotografías de sitios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Información </a:t>
            </a:r>
            <a:r>
              <a:rPr lang="es-VE" sz="1600" dirty="0"/>
              <a:t>de las diferentes opciones para la Guía de </a:t>
            </a:r>
            <a:r>
              <a:rPr lang="es-VE" sz="1600" dirty="0" smtClean="0"/>
              <a:t>uso (delegar 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finales)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5147454" y="4433263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grupal al día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presenciales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Trabajo individual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antidad </a:t>
            </a:r>
            <a:r>
              <a:rPr lang="es-VE" sz="1600" dirty="0"/>
              <a:t>de trabajo </a:t>
            </a:r>
            <a:r>
              <a:rPr lang="es-VE" sz="1600" dirty="0" smtClean="0"/>
              <a:t>estipulado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791370"/>
            <a:ext cx="22028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Concluir 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</a:t>
            </a:r>
            <a:r>
              <a:rPr lang="es-VE" sz="1600" dirty="0" smtClean="0"/>
              <a:t>salida </a:t>
            </a:r>
            <a:r>
              <a:rPr lang="es-VE" sz="1600" dirty="0"/>
              <a:t>menú </a:t>
            </a:r>
            <a:r>
              <a:rPr lang="es-VE" sz="1600" dirty="0" smtClean="0"/>
              <a:t>desplegable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Toolbar</a:t>
            </a:r>
            <a:r>
              <a:rPr lang="es-VE" sz="1600" dirty="0"/>
              <a:t> </a:t>
            </a:r>
            <a:r>
              <a:rPr lang="es-VE" sz="1600" dirty="0" smtClean="0"/>
              <a:t>acceso </a:t>
            </a:r>
            <a:r>
              <a:rPr lang="es-VE" sz="1600" dirty="0"/>
              <a:t>directo de salida e </a:t>
            </a:r>
            <a:r>
              <a:rPr lang="es-VE" sz="1600" dirty="0" smtClean="0"/>
              <a:t>información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Backend</a:t>
            </a:r>
            <a:r>
              <a:rPr lang="es-VE" sz="1600" dirty="0" smtClean="0"/>
              <a:t> (módulos): </a:t>
            </a:r>
            <a:r>
              <a:rPr lang="es-VE" sz="1600" dirty="0"/>
              <a:t>Búsqueda </a:t>
            </a:r>
            <a:r>
              <a:rPr lang="es-VE" sz="1600" dirty="0" smtClean="0"/>
              <a:t>NFC, buscador </a:t>
            </a:r>
            <a:r>
              <a:rPr lang="es-VE" sz="1600" dirty="0"/>
              <a:t>por </a:t>
            </a:r>
            <a:r>
              <a:rPr lang="es-VE" sz="1600" dirty="0" smtClean="0"/>
              <a:t>lista, </a:t>
            </a:r>
            <a:r>
              <a:rPr lang="es-VE" sz="1600" dirty="0" err="1" smtClean="0"/>
              <a:t>Tips</a:t>
            </a:r>
            <a:r>
              <a:rPr lang="es-VE" sz="1600" dirty="0" smtClean="0"/>
              <a:t> y Guía </a:t>
            </a:r>
            <a:r>
              <a:rPr lang="es-VE" sz="1600" dirty="0"/>
              <a:t>de </a:t>
            </a:r>
            <a:r>
              <a:rPr lang="es-VE" sz="1600" dirty="0" smtClean="0"/>
              <a:t>uso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4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3720608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76634" y="2775127"/>
            <a:ext cx="57125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32601" y="3505417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4" y="1002681"/>
            <a:ext cx="34232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Obtener y desplegar sitios en el Buscador lista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Obtener y desplegar sitios en el Buscador escrito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pción de la Guía de uso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N</a:t>
            </a:r>
            <a:r>
              <a:rPr lang="es-VE" sz="1600" dirty="0" smtClean="0"/>
              <a:t>iveles del buscador lista una vez obtenidos los datos y fusionar buscador lista-escrito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Buscador escrito con la base de datos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448325" y="4421457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Mantener </a:t>
            </a:r>
            <a:r>
              <a:rPr lang="es-VE" sz="1600" dirty="0"/>
              <a:t>el ritmo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los </a:t>
            </a:r>
            <a:r>
              <a:rPr lang="es-VE" sz="1600" dirty="0" smtClean="0"/>
              <a:t>integrantes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E</a:t>
            </a:r>
            <a:r>
              <a:rPr lang="es-VE" sz="1600" dirty="0" smtClean="0"/>
              <a:t>stimaciones </a:t>
            </a:r>
            <a:r>
              <a:rPr lang="es-VE" sz="1600" dirty="0"/>
              <a:t>del trabajo a realizar por </a:t>
            </a:r>
            <a:r>
              <a:rPr lang="es-VE" sz="1600" dirty="0" smtClean="0"/>
              <a:t>sprint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Control de las herramientas de trabajo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878718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Pendiente </a:t>
            </a:r>
            <a:r>
              <a:rPr lang="es-VE" sz="1600" dirty="0"/>
              <a:t>del sprint </a:t>
            </a:r>
            <a:r>
              <a:rPr lang="es-VE" sz="1600" dirty="0" smtClean="0"/>
              <a:t>3: Niveles </a:t>
            </a:r>
            <a:r>
              <a:rPr lang="es-VE" sz="1600" dirty="0"/>
              <a:t>posteriores al nivel </a:t>
            </a:r>
            <a:r>
              <a:rPr lang="es-VE" sz="1600" dirty="0" smtClean="0"/>
              <a:t>0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Guía </a:t>
            </a:r>
            <a:r>
              <a:rPr lang="es-VE" sz="1600" dirty="0"/>
              <a:t>de </a:t>
            </a:r>
            <a:r>
              <a:rPr lang="es-VE" sz="1600" dirty="0" smtClean="0"/>
              <a:t>uso de acuerdo a lo finalizado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B</a:t>
            </a:r>
            <a:r>
              <a:rPr lang="es-VE" sz="1600" dirty="0" smtClean="0"/>
              <a:t>uscador escrito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58213" y="417559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2866149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49808" y="3356328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862228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2" y="971903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L</a:t>
            </a:r>
            <a:r>
              <a:rPr lang="es-VE" sz="1600" dirty="0" smtClean="0"/>
              <a:t>istas </a:t>
            </a:r>
            <a:r>
              <a:rPr lang="es-VE" sz="1600" dirty="0"/>
              <a:t>de sitios de acuerdo a los servicios </a:t>
            </a:r>
            <a:r>
              <a:rPr lang="es-VE" sz="1600" dirty="0" smtClean="0"/>
              <a:t>nivel </a:t>
            </a:r>
            <a:r>
              <a:rPr lang="es-VE" sz="1600" dirty="0"/>
              <a:t>0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Fusión </a:t>
            </a:r>
            <a:r>
              <a:rPr lang="es-VE" sz="1600" dirty="0"/>
              <a:t>del buscador escrito-lista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Incorporar el </a:t>
            </a:r>
            <a:r>
              <a:rPr lang="es-VE" sz="1600" dirty="0"/>
              <a:t>API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xplorar código </a:t>
            </a:r>
            <a:r>
              <a:rPr lang="es-VE" sz="1600" dirty="0"/>
              <a:t>que </a:t>
            </a:r>
            <a:r>
              <a:rPr lang="es-VE" sz="1600" dirty="0" smtClean="0"/>
              <a:t>ofrece la documentación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Agregar opción </a:t>
            </a:r>
            <a:r>
              <a:rPr lang="es-VE" sz="1600" dirty="0"/>
              <a:t>del buscador lista para filtrar por </a:t>
            </a:r>
            <a:r>
              <a:rPr lang="es-VE" sz="1600" dirty="0" smtClean="0"/>
              <a:t>áreas</a:t>
            </a:r>
            <a:r>
              <a:rPr lang="es-VE" sz="1600" dirty="0"/>
              <a:t> </a:t>
            </a:r>
            <a:r>
              <a:rPr lang="es-VE" sz="1600" dirty="0" smtClean="0"/>
              <a:t>(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futuros)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94364" y="4291236"/>
            <a:ext cx="4379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fluida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ayoría </a:t>
            </a:r>
            <a:r>
              <a:rPr lang="es-VE" sz="1600" dirty="0"/>
              <a:t>de las </a:t>
            </a:r>
            <a:r>
              <a:rPr lang="es-VE" sz="1600" dirty="0" smtClean="0"/>
              <a:t>tareas realizadas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Inclusión de tareas </a:t>
            </a:r>
            <a:r>
              <a:rPr lang="es-VE" sz="1600" dirty="0"/>
              <a:t>de acuerdo al nivel de </a:t>
            </a:r>
            <a:r>
              <a:rPr lang="es-VE" sz="1600" dirty="0" smtClean="0"/>
              <a:t>complejidad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77457" y="1824127"/>
            <a:ext cx="25711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Integrar el buscador lista con el </a:t>
            </a:r>
            <a:r>
              <a:rPr lang="es-VE" sz="1600" dirty="0" smtClean="0"/>
              <a:t>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del buscador lista partiendo del nivel 0 </a:t>
            </a:r>
            <a:endParaRPr lang="es-VE" sz="1600" dirty="0" smtClean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D</a:t>
            </a:r>
            <a:r>
              <a:rPr lang="es-VE" sz="1600" dirty="0" smtClean="0"/>
              <a:t>ocumentación </a:t>
            </a:r>
            <a:r>
              <a:rPr lang="es-VE" sz="1600" dirty="0"/>
              <a:t>e incorporación de las herramientas </a:t>
            </a:r>
            <a:r>
              <a:rPr lang="es-VE" sz="1600" dirty="0" smtClean="0"/>
              <a:t>para el 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6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57645" y="3925820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4849" y="3420456"/>
            <a:ext cx="46900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814204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28815" y="972799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API </a:t>
            </a:r>
            <a:r>
              <a:rPr lang="es-VE" sz="1600" dirty="0"/>
              <a:t>de </a:t>
            </a:r>
            <a:r>
              <a:rPr lang="es-VE" sz="1600" dirty="0" err="1"/>
              <a:t>wikitude</a:t>
            </a:r>
            <a:r>
              <a:rPr lang="es-VE" sz="1600" dirty="0"/>
              <a:t> con la lógica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nterfaz </a:t>
            </a:r>
            <a:r>
              <a:rPr lang="es-VE" sz="1600" dirty="0"/>
              <a:t>de la AR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scalamiento </a:t>
            </a:r>
            <a:r>
              <a:rPr lang="es-VE" sz="1600" dirty="0"/>
              <a:t>de los </a:t>
            </a:r>
            <a:r>
              <a:rPr lang="es-VE" sz="1600" dirty="0" smtClean="0"/>
              <a:t>POIS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extra de forma ordenada </a:t>
            </a:r>
            <a:r>
              <a:rPr lang="es-VE" sz="1600" dirty="0" smtClean="0"/>
              <a:t>de los detalles</a:t>
            </a:r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NFC </a:t>
            </a:r>
            <a:r>
              <a:rPr lang="es-VE" sz="1600" dirty="0"/>
              <a:t>y/o la Realidad Aumentada 3D como </a:t>
            </a:r>
            <a:r>
              <a:rPr lang="es-VE" sz="1600" dirty="0" smtClean="0"/>
              <a:t>paliativo a la altitud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01335" y="4354226"/>
            <a:ext cx="5279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A</a:t>
            </a:r>
            <a:r>
              <a:rPr lang="es-VE" sz="1600" dirty="0" smtClean="0"/>
              <a:t>cuerdos </a:t>
            </a:r>
            <a:r>
              <a:rPr lang="es-VE" sz="1600" dirty="0"/>
              <a:t>sobre </a:t>
            </a:r>
            <a:r>
              <a:rPr lang="es-VE" sz="1600" dirty="0" smtClean="0"/>
              <a:t>el desenvolvimiento </a:t>
            </a:r>
            <a:r>
              <a:rPr lang="es-VE" sz="1600" dirty="0"/>
              <a:t>de la </a:t>
            </a:r>
            <a:r>
              <a:rPr lang="es-VE" sz="1600" dirty="0" smtClean="0"/>
              <a:t>AR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en un lapso de tiempo menor al </a:t>
            </a:r>
            <a:r>
              <a:rPr lang="es-VE" sz="1600" dirty="0" smtClean="0"/>
              <a:t>esperado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en el equipo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8005" y="1863717"/>
            <a:ext cx="24262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 la </a:t>
            </a:r>
            <a:r>
              <a:rPr lang="es-VE" sz="1600" dirty="0" smtClean="0"/>
              <a:t>AR por geolocalización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Modificar interfaz </a:t>
            </a:r>
            <a:r>
              <a:rPr lang="es-VE" sz="1600" dirty="0"/>
              <a:t>de acuerdo al diseño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lógica del escalamiento de los POIS en la </a:t>
            </a:r>
            <a:r>
              <a:rPr lang="es-VE" sz="1600" dirty="0" smtClean="0"/>
              <a:t>AR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49131" y="3477057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631437" y="2932988"/>
            <a:ext cx="60503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1144" y="3097079"/>
            <a:ext cx="4764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4" y="355063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24272" y="1159839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el AR 3D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V</a:t>
            </a:r>
            <a:r>
              <a:rPr lang="es-VE" sz="1600" dirty="0" smtClean="0"/>
              <a:t>ideos </a:t>
            </a:r>
            <a:r>
              <a:rPr lang="es-VE" sz="1600" dirty="0"/>
              <a:t>que brinda el </a:t>
            </a:r>
            <a:r>
              <a:rPr lang="es-VE" sz="1600" dirty="0" err="1"/>
              <a:t>Wikitude</a:t>
            </a:r>
            <a:r>
              <a:rPr lang="es-VE" sz="1600" dirty="0"/>
              <a:t> SDK por unos personalizados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Imágenes </a:t>
            </a:r>
            <a:r>
              <a:rPr lang="es-VE" sz="1600" dirty="0"/>
              <a:t>alternativas para desplegar una información </a:t>
            </a:r>
            <a:r>
              <a:rPr lang="es-VE" sz="1600" dirty="0" smtClean="0"/>
              <a:t>puntual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de diferentes puntos del campus </a:t>
            </a:r>
            <a:r>
              <a:rPr lang="es-VE" sz="1600" dirty="0" smtClean="0"/>
              <a:t>para los listar 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569502" y="4001246"/>
            <a:ext cx="5439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Comunicación del 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oma </a:t>
            </a:r>
            <a:r>
              <a:rPr lang="es-VE" sz="1600" dirty="0"/>
              <a:t>de </a:t>
            </a:r>
            <a:r>
              <a:rPr lang="es-VE" sz="1600" dirty="0" smtClean="0"/>
              <a:t>decisiones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</a:t>
            </a:r>
            <a:r>
              <a:rPr lang="es-VE" sz="1600" dirty="0"/>
              <a:t>el campus y sitio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del </a:t>
            </a:r>
            <a:r>
              <a:rPr lang="es-VE" sz="1600" dirty="0" smtClean="0"/>
              <a:t>equipo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ganado si </a:t>
            </a:r>
            <a:r>
              <a:rPr lang="es-VE" sz="1600" dirty="0"/>
              <a:t>se hubiese </a:t>
            </a:r>
            <a:r>
              <a:rPr lang="es-VE" sz="1600" dirty="0" smtClean="0"/>
              <a:t>interpretado </a:t>
            </a:r>
            <a:r>
              <a:rPr lang="es-VE" sz="1600" dirty="0"/>
              <a:t>la documentación de forma más </a:t>
            </a:r>
            <a:r>
              <a:rPr lang="es-VE" sz="1600" dirty="0" smtClean="0"/>
              <a:t>rápida</a:t>
            </a:r>
            <a:endParaRPr lang="es-VE" sz="1600" dirty="0"/>
          </a:p>
          <a:p>
            <a:pPr marL="285750" indent="-285750">
              <a:buBlip>
                <a:blip r:embed="rId5"/>
              </a:buBlip>
            </a:pP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5688" y="2171093"/>
            <a:ext cx="30313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Documentación </a:t>
            </a:r>
            <a:r>
              <a:rPr lang="es-VE" sz="1600" dirty="0"/>
              <a:t>sobre la </a:t>
            </a:r>
            <a:r>
              <a:rPr lang="es-VE" sz="1600" dirty="0" smtClean="0"/>
              <a:t>AR3D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Adaptar la AR3D al 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Tomar fotos</a:t>
            </a:r>
            <a:r>
              <a:rPr lang="es-VE" sz="1600" dirty="0"/>
              <a:t> </a:t>
            </a:r>
            <a:r>
              <a:rPr lang="es-VE" sz="1600" dirty="0" smtClean="0"/>
              <a:t>correspondientes </a:t>
            </a:r>
            <a:r>
              <a:rPr lang="es-VE" sz="1600" dirty="0"/>
              <a:t>a cada sitio relevante de la </a:t>
            </a:r>
            <a:r>
              <a:rPr lang="es-VE" sz="1600" dirty="0" smtClean="0"/>
              <a:t>universidad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8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15074" y="410476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588209" y="2932988"/>
            <a:ext cx="64826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85862" y="3125508"/>
            <a:ext cx="478558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18477" y="3605213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04543" y="1359256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del </a:t>
            </a:r>
            <a:r>
              <a:rPr lang="es-VE" sz="1600" dirty="0" smtClean="0"/>
              <a:t>Buscador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Fotos relacionadas a cada sitio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Se mejora </a:t>
            </a:r>
            <a:r>
              <a:rPr lang="es-VE" sz="1600" dirty="0"/>
              <a:t>la interfaz </a:t>
            </a:r>
            <a:r>
              <a:rPr lang="es-VE" sz="1600" dirty="0" smtClean="0"/>
              <a:t>de </a:t>
            </a:r>
            <a:r>
              <a:rPr lang="es-VE" sz="1600" dirty="0"/>
              <a:t>detalles en la Realidad Aumentada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Opciones faltantes de la </a:t>
            </a:r>
            <a:r>
              <a:rPr lang="es-VE" sz="1600" dirty="0"/>
              <a:t>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Capturas en la Guía de uso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685981" y="4147296"/>
            <a:ext cx="276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P</a:t>
            </a:r>
            <a:r>
              <a:rPr lang="es-VE" sz="1600" dirty="0" smtClean="0"/>
              <a:t>lanificación estipulada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ohesión </a:t>
            </a:r>
            <a:r>
              <a:rPr lang="es-VE" sz="1600" dirty="0"/>
              <a:t>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Respeto de ideas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362" y="1738021"/>
            <a:ext cx="28978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del buscador </a:t>
            </a:r>
            <a:r>
              <a:rPr lang="es-VE" sz="1600" dirty="0" smtClean="0"/>
              <a:t>lista (áreas)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por </a:t>
            </a:r>
            <a:r>
              <a:rPr lang="es-VE" sz="1600" dirty="0" smtClean="0"/>
              <a:t>sitio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iniquitar buscador 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faltante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nterfaz de los </a:t>
            </a:r>
            <a:r>
              <a:rPr lang="es-VE" sz="1600" dirty="0"/>
              <a:t>detalles del sitio en la </a:t>
            </a:r>
            <a:r>
              <a:rPr lang="es-VE" sz="1600" dirty="0" smtClean="0"/>
              <a:t>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2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23751" y="3573425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916707" y="2932988"/>
            <a:ext cx="31976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1128074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40306" y="2944486"/>
            <a:ext cx="698086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572805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58117" y="1677473"/>
            <a:ext cx="35596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C</a:t>
            </a:r>
            <a:r>
              <a:rPr lang="es-VE" sz="1600" dirty="0" smtClean="0"/>
              <a:t>ubrir </a:t>
            </a:r>
            <a:r>
              <a:rPr lang="es-VE" sz="1600" dirty="0"/>
              <a:t>todos los aspectos referentes al </a:t>
            </a:r>
            <a:r>
              <a:rPr lang="es-VE" sz="1600" dirty="0" smtClean="0"/>
              <a:t>sprint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inalizar </a:t>
            </a:r>
            <a:r>
              <a:rPr lang="es-VE" sz="1600" dirty="0"/>
              <a:t>todas las tareas </a:t>
            </a:r>
            <a:r>
              <a:rPr lang="es-VE" sz="1600" dirty="0" smtClean="0"/>
              <a:t>pendientes 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051814" y="4119481"/>
            <a:ext cx="479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Consistencia del equipo en el proyecto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Aplicación con todos </a:t>
            </a:r>
            <a:r>
              <a:rPr lang="es-VE" sz="1600" dirty="0"/>
              <a:t>los puntos y objetivos </a:t>
            </a:r>
            <a:r>
              <a:rPr lang="es-VE" sz="1600" dirty="0" smtClean="0"/>
              <a:t>propuestos en tiempo razonable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0251" y="2375559"/>
            <a:ext cx="34700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Validaciones pertinentes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C</a:t>
            </a:r>
            <a:r>
              <a:rPr lang="es-VE" sz="1600" dirty="0" smtClean="0"/>
              <a:t>orregir </a:t>
            </a:r>
            <a:r>
              <a:rPr lang="es-VE" sz="1600" dirty="0"/>
              <a:t>posibles Bugs</a:t>
            </a: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05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 animBg="1"/>
      <p:bldP spid="23" grpId="0"/>
      <p:bldP spid="27" grpId="0" animBg="1"/>
      <p:bldP spid="28" grpId="0"/>
      <p:bldP spid="30" grpId="0" animBg="1"/>
      <p:bldP spid="31" grpId="0"/>
      <p:bldP spid="33" grpId="0" animBg="1"/>
      <p:bldP spid="55" grpId="0"/>
      <p:bldP spid="56" grpId="0"/>
      <p:bldP spid="57" grpId="0"/>
      <p:bldP spid="6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</a:t>
            </a:r>
            <a:r>
              <a:rPr lang="en-US" sz="2100" dirty="0" smtClean="0"/>
              <a:t>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Resultados</a:t>
            </a:r>
            <a:endParaRPr lang="es-ES" sz="2100" u="sng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7902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</a:t>
            </a:r>
            <a:r>
              <a:rPr lang="en-US" sz="2100" dirty="0" smtClean="0"/>
              <a:t>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77139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Se despliegan </a:t>
            </a:r>
            <a:r>
              <a:rPr lang="es-VE" sz="2000" dirty="0"/>
              <a:t>todos los sitios que se encuentran en la universidad y </a:t>
            </a:r>
            <a:r>
              <a:rPr lang="es-VE" sz="2000" dirty="0" smtClean="0"/>
              <a:t>se elige </a:t>
            </a:r>
            <a:r>
              <a:rPr lang="es-VE" sz="2000" dirty="0"/>
              <a:t>el que se </a:t>
            </a:r>
            <a:r>
              <a:rPr lang="es-VE" sz="2000" dirty="0" smtClean="0"/>
              <a:t>requiera, pudiendose efectuar de dos formas:</a:t>
            </a:r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5717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81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" name="Agrupar 1"/>
          <p:cNvGrpSpPr/>
          <p:nvPr/>
        </p:nvGrpSpPr>
        <p:grpSpPr>
          <a:xfrm>
            <a:off x="62927" y="2716566"/>
            <a:ext cx="8980544" cy="2692241"/>
            <a:chOff x="62927" y="2806212"/>
            <a:chExt cx="8980544" cy="2692241"/>
          </a:xfrm>
        </p:grpSpPr>
        <p:grpSp>
          <p:nvGrpSpPr>
            <p:cNvPr id="9" name="Agrupar 8"/>
            <p:cNvGrpSpPr/>
            <p:nvPr/>
          </p:nvGrpSpPr>
          <p:grpSpPr>
            <a:xfrm>
              <a:off x="62927" y="2806212"/>
              <a:ext cx="3390656" cy="2692240"/>
              <a:chOff x="133672" y="116982"/>
              <a:chExt cx="7842321" cy="6584347"/>
            </a:xfrm>
          </p:grpSpPr>
          <p:pic>
            <p:nvPicPr>
              <p:cNvPr id="10" name="Imagen 9" descr="Captura de pantalla 2017-04-22 a la(s) 20.31.09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72" y="116982"/>
                <a:ext cx="3857602" cy="6584347"/>
              </a:xfrm>
              <a:prstGeom prst="rect">
                <a:avLst/>
              </a:prstGeom>
            </p:spPr>
          </p:pic>
          <p:pic>
            <p:nvPicPr>
              <p:cNvPr id="11" name="Imagen 10" descr="Captura de pantalla 2017-04-22 a la(s) 20.21.1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959" y="116982"/>
                <a:ext cx="3847034" cy="6584347"/>
              </a:xfrm>
              <a:prstGeom prst="rect">
                <a:avLst/>
              </a:prstGeom>
            </p:spPr>
          </p:pic>
          <p:sp>
            <p:nvSpPr>
              <p:cNvPr id="12" name="Marco 11"/>
              <p:cNvSpPr/>
              <p:nvPr/>
            </p:nvSpPr>
            <p:spPr>
              <a:xfrm>
                <a:off x="2999349" y="116982"/>
                <a:ext cx="520359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Marco 12"/>
              <p:cNvSpPr/>
              <p:nvPr/>
            </p:nvSpPr>
            <p:spPr>
              <a:xfrm>
                <a:off x="4756175" y="156135"/>
                <a:ext cx="2779584" cy="529039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Agrupar 14"/>
            <p:cNvGrpSpPr/>
            <p:nvPr/>
          </p:nvGrpSpPr>
          <p:grpSpPr>
            <a:xfrm>
              <a:off x="3500155" y="2806212"/>
              <a:ext cx="3611846" cy="2692240"/>
              <a:chOff x="105581" y="116982"/>
              <a:chExt cx="7821607" cy="6584348"/>
            </a:xfrm>
          </p:grpSpPr>
          <p:pic>
            <p:nvPicPr>
              <p:cNvPr id="20" name="Imagen 19" descr="Captura de pantalla 2017-04-22 a la(s) 20.20.2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81" y="116982"/>
                <a:ext cx="3853222" cy="6584348"/>
              </a:xfrm>
              <a:prstGeom prst="rect">
                <a:avLst/>
              </a:prstGeom>
            </p:spPr>
          </p:pic>
          <p:pic>
            <p:nvPicPr>
              <p:cNvPr id="21" name="Imagen 20" descr="Captura de pantalla 2017-04-22 a la(s) 20.23.0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5766" y="116982"/>
                <a:ext cx="3851422" cy="6584348"/>
              </a:xfrm>
              <a:prstGeom prst="rect">
                <a:avLst/>
              </a:prstGeom>
            </p:spPr>
          </p:pic>
          <p:sp>
            <p:nvSpPr>
              <p:cNvPr id="22" name="Marco 21"/>
              <p:cNvSpPr/>
              <p:nvPr/>
            </p:nvSpPr>
            <p:spPr>
              <a:xfrm>
                <a:off x="747093" y="116982"/>
                <a:ext cx="2293944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Marco 22"/>
              <p:cNvSpPr/>
              <p:nvPr/>
            </p:nvSpPr>
            <p:spPr>
              <a:xfrm>
                <a:off x="4273045" y="2905239"/>
                <a:ext cx="3496639" cy="1038686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Agrupar 23"/>
            <p:cNvGrpSpPr/>
            <p:nvPr/>
          </p:nvGrpSpPr>
          <p:grpSpPr>
            <a:xfrm>
              <a:off x="7156825" y="2806213"/>
              <a:ext cx="1886646" cy="2692240"/>
              <a:chOff x="1774695" y="133692"/>
              <a:chExt cx="3847033" cy="6584347"/>
            </a:xfrm>
          </p:grpSpPr>
          <p:pic>
            <p:nvPicPr>
              <p:cNvPr id="25" name="Imagen 24" descr="Captura de pantalla 2017-04-22 a la(s) 20.19.52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695" y="133692"/>
                <a:ext cx="3847033" cy="6584347"/>
              </a:xfrm>
              <a:prstGeom prst="rect">
                <a:avLst/>
              </a:prstGeom>
            </p:spPr>
          </p:pic>
          <p:sp>
            <p:nvSpPr>
              <p:cNvPr id="26" name="Marco 25"/>
              <p:cNvSpPr/>
              <p:nvPr/>
            </p:nvSpPr>
            <p:spPr>
              <a:xfrm>
                <a:off x="1774695" y="816295"/>
                <a:ext cx="3847033" cy="1456476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Lista</a:t>
            </a:r>
            <a:r>
              <a:rPr lang="es-VE" sz="2000" dirty="0" smtClean="0"/>
              <a:t>: categorizados </a:t>
            </a:r>
            <a:r>
              <a:rPr lang="es-VE" sz="2000" dirty="0"/>
              <a:t>por servicios y </a:t>
            </a:r>
            <a:r>
              <a:rPr lang="es-VE" sz="2000" dirty="0" smtClean="0"/>
              <a:t>áreas</a:t>
            </a:r>
            <a:endParaRPr lang="es-ES_tradnl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973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" name="Agrupar 1"/>
          <p:cNvGrpSpPr/>
          <p:nvPr/>
        </p:nvGrpSpPr>
        <p:grpSpPr>
          <a:xfrm>
            <a:off x="803248" y="2808725"/>
            <a:ext cx="7294869" cy="2914848"/>
            <a:chOff x="407130" y="2673153"/>
            <a:chExt cx="7362282" cy="2920274"/>
          </a:xfrm>
        </p:grpSpPr>
        <p:grpSp>
          <p:nvGrpSpPr>
            <p:cNvPr id="9" name="Agrupar 8"/>
            <p:cNvGrpSpPr/>
            <p:nvPr/>
          </p:nvGrpSpPr>
          <p:grpSpPr>
            <a:xfrm>
              <a:off x="407130" y="2673153"/>
              <a:ext cx="3641929" cy="2914848"/>
              <a:chOff x="818740" y="133691"/>
              <a:chExt cx="7792391" cy="6551989"/>
            </a:xfrm>
          </p:grpSpPr>
          <p:pic>
            <p:nvPicPr>
              <p:cNvPr id="10" name="Imagen 9" descr="Captura de pantalla 2017-04-22 a la(s) 20.22.01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5781" y="133691"/>
                <a:ext cx="3855350" cy="6551989"/>
              </a:xfrm>
              <a:prstGeom prst="rect">
                <a:avLst/>
              </a:prstGeom>
            </p:spPr>
          </p:pic>
          <p:pic>
            <p:nvPicPr>
              <p:cNvPr id="11" name="Imagen 10" descr="Captura de pantalla 2017-04-22 a la(s) 20.22.40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740" y="133691"/>
                <a:ext cx="3826362" cy="6551989"/>
              </a:xfrm>
              <a:prstGeom prst="rect">
                <a:avLst/>
              </a:prstGeom>
            </p:spPr>
          </p:pic>
          <p:sp>
            <p:nvSpPr>
              <p:cNvPr id="12" name="Marco 11"/>
              <p:cNvSpPr/>
              <p:nvPr/>
            </p:nvSpPr>
            <p:spPr>
              <a:xfrm>
                <a:off x="818740" y="2119794"/>
                <a:ext cx="2974203" cy="554053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Marco 12"/>
              <p:cNvSpPr/>
              <p:nvPr/>
            </p:nvSpPr>
            <p:spPr>
              <a:xfrm>
                <a:off x="4789199" y="835002"/>
                <a:ext cx="3805223" cy="1284792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Agrupar 14"/>
            <p:cNvGrpSpPr/>
            <p:nvPr/>
          </p:nvGrpSpPr>
          <p:grpSpPr>
            <a:xfrm>
              <a:off x="4165941" y="2678579"/>
              <a:ext cx="3603471" cy="2914848"/>
              <a:chOff x="770234" y="133690"/>
              <a:chExt cx="7801505" cy="6551989"/>
            </a:xfrm>
          </p:grpSpPr>
          <p:pic>
            <p:nvPicPr>
              <p:cNvPr id="20" name="Imagen 19" descr="Captura de pantalla 2017-04-22 a la(s) 20.20.49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1281" y="133690"/>
                <a:ext cx="3840458" cy="6551989"/>
              </a:xfrm>
              <a:prstGeom prst="rect">
                <a:avLst/>
              </a:prstGeom>
            </p:spPr>
          </p:pic>
          <p:pic>
            <p:nvPicPr>
              <p:cNvPr id="21" name="Imagen 20" descr="Captura de pantalla 2017-04-22 a la(s) 20.21.3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234" y="133690"/>
                <a:ext cx="3828128" cy="6551989"/>
              </a:xfrm>
              <a:prstGeom prst="rect">
                <a:avLst/>
              </a:prstGeom>
            </p:spPr>
          </p:pic>
          <p:sp>
            <p:nvSpPr>
              <p:cNvPr id="22" name="Marco 21"/>
              <p:cNvSpPr/>
              <p:nvPr/>
            </p:nvSpPr>
            <p:spPr>
              <a:xfrm>
                <a:off x="969121" y="2921948"/>
                <a:ext cx="3458764" cy="1021976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Marco 22"/>
              <p:cNvSpPr/>
              <p:nvPr/>
            </p:nvSpPr>
            <p:spPr>
              <a:xfrm>
                <a:off x="4731281" y="883140"/>
                <a:ext cx="3840458" cy="1506611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Permitiendo </a:t>
            </a:r>
            <a:r>
              <a:rPr lang="es-VE" sz="2000" dirty="0"/>
              <a:t>a los usuarios, </a:t>
            </a:r>
            <a:r>
              <a:rPr lang="es-VE" sz="2000" dirty="0" smtClean="0"/>
              <a:t>ver </a:t>
            </a:r>
            <a:r>
              <a:rPr lang="es-VE" sz="2000" dirty="0"/>
              <a:t>un POIS que está indicando la posición donde se encuentra la ubicación que </a:t>
            </a:r>
            <a:r>
              <a:rPr lang="es-VE" sz="2000" dirty="0" smtClean="0"/>
              <a:t>desea y distancia aproximada.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9875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33" y="3052243"/>
            <a:ext cx="2973294" cy="19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6547089" y="5140193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995879" y="3945854"/>
            <a:ext cx="11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61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33" y="3052243"/>
            <a:ext cx="2973294" cy="19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/>
          <p:cNvSpPr txBox="1"/>
          <p:nvPr/>
        </p:nvSpPr>
        <p:spPr>
          <a:xfrm>
            <a:off x="1995879" y="3945854"/>
            <a:ext cx="11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25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VE" sz="2000" dirty="0" smtClean="0"/>
              <a:t>	Se </a:t>
            </a:r>
            <a:r>
              <a:rPr lang="es-VE" sz="2000" dirty="0"/>
              <a:t>obtuvo una categorización de todos ellos, dicha categorización determinó qué tipo de tecnología debería ser utilizada de acuerdo al caso</a:t>
            </a:r>
            <a:r>
              <a:rPr lang="es-ES_tradnl" sz="2000" dirty="0"/>
              <a:t>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0229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000" dirty="0" smtClean="0"/>
              <a:t>Categorización de casa sitio de la universidad</a:t>
            </a:r>
            <a:endParaRPr lang="es-ES_tradnl" sz="2000" dirty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  Ver </a:t>
            </a:r>
            <a:r>
              <a:rPr lang="es-ES_tradnl" sz="2000" dirty="0" smtClean="0"/>
              <a:t>tabla 1</a:t>
            </a:r>
            <a:endParaRPr lang="es-ES_tradnl" sz="2000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4518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5891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EL PROBLEMA</a:t>
            </a:r>
            <a:endParaRPr lang="es-ES" sz="3200" b="1" dirty="0"/>
          </a:p>
        </p:txBody>
      </p:sp>
      <p:pic>
        <p:nvPicPr>
          <p:cNvPr id="27" name="Imagen 26" descr="frustrac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72" y="3909871"/>
            <a:ext cx="2559468" cy="1706311"/>
          </a:xfrm>
          <a:prstGeom prst="rect">
            <a:avLst/>
          </a:prstGeom>
        </p:spPr>
      </p:pic>
      <p:grpSp>
        <p:nvGrpSpPr>
          <p:cNvPr id="31" name="Agrupar 30"/>
          <p:cNvGrpSpPr/>
          <p:nvPr/>
        </p:nvGrpSpPr>
        <p:grpSpPr>
          <a:xfrm>
            <a:off x="289438" y="3374769"/>
            <a:ext cx="2833084" cy="2776514"/>
            <a:chOff x="1160251" y="2708893"/>
            <a:chExt cx="3295016" cy="3346081"/>
          </a:xfrm>
        </p:grpSpPr>
        <p:pic>
          <p:nvPicPr>
            <p:cNvPr id="29" name="Imagen 28" descr="mapa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012" y="3412021"/>
              <a:ext cx="1982869" cy="1999673"/>
            </a:xfrm>
            <a:prstGeom prst="rect">
              <a:avLst/>
            </a:prstGeom>
          </p:spPr>
        </p:pic>
        <p:sp>
          <p:nvSpPr>
            <p:cNvPr id="30" name="Multiplicación 29"/>
            <p:cNvSpPr/>
            <p:nvPr/>
          </p:nvSpPr>
          <p:spPr>
            <a:xfrm>
              <a:off x="1160251" y="2708893"/>
              <a:ext cx="3295016" cy="3346081"/>
            </a:xfrm>
            <a:prstGeom prst="mathMultiply">
              <a:avLst>
                <a:gd name="adj1" fmla="val 673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67" y="1518079"/>
            <a:ext cx="3261240" cy="1705669"/>
          </a:xfrm>
          <a:prstGeom prst="rect">
            <a:avLst/>
          </a:prstGeom>
        </p:spPr>
      </p:pic>
      <p:sp>
        <p:nvSpPr>
          <p:cNvPr id="4" name="Flecha doblada 3"/>
          <p:cNvSpPr/>
          <p:nvPr/>
        </p:nvSpPr>
        <p:spPr>
          <a:xfrm rot="16200000" flipH="1">
            <a:off x="1186158" y="2658664"/>
            <a:ext cx="1150707" cy="12401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24" name="Flecha doblada 23"/>
          <p:cNvSpPr/>
          <p:nvPr/>
        </p:nvSpPr>
        <p:spPr>
          <a:xfrm rot="16200000" flipH="1" flipV="1">
            <a:off x="5845901" y="2677305"/>
            <a:ext cx="1150704" cy="119618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0102" y="285973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Debido</a:t>
            </a:r>
            <a:endParaRPr lang="es-VE" dirty="0"/>
          </a:p>
        </p:txBody>
      </p:sp>
      <p:sp>
        <p:nvSpPr>
          <p:cNvPr id="25" name="CuadroTexto 24"/>
          <p:cNvSpPr txBox="1"/>
          <p:nvPr/>
        </p:nvSpPr>
        <p:spPr>
          <a:xfrm>
            <a:off x="7019346" y="2854416"/>
            <a:ext cx="86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Genera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8569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pic>
        <p:nvPicPr>
          <p:cNvPr id="10" name="Imagen 9" descr="C:\Users\Teddy J Sears\Documents\Tesis\diagrama de fluj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24" y="1620517"/>
            <a:ext cx="4559643" cy="4014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4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36613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</a:t>
            </a:r>
            <a:r>
              <a:rPr lang="es-VE" sz="2000" u="sng" dirty="0" smtClean="0"/>
              <a:t>para </a:t>
            </a:r>
            <a:r>
              <a:rPr lang="es-VE" sz="2000" u="sng" dirty="0"/>
              <a:t>interactuar con los NFC </a:t>
            </a:r>
            <a:r>
              <a:rPr lang="es-VE" sz="2000" u="sng" dirty="0" smtClean="0"/>
              <a:t>desplegando información </a:t>
            </a:r>
            <a:r>
              <a:rPr lang="es-VE" sz="2000" u="sng" dirty="0"/>
              <a:t>puntual de acuerdo al sitio donde se </a:t>
            </a:r>
            <a:r>
              <a:rPr lang="es-VE" sz="2000" u="sng" dirty="0" smtClean="0"/>
              <a:t>encuentra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7448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10" name="Agrupar 9"/>
          <p:cNvGrpSpPr/>
          <p:nvPr/>
        </p:nvGrpSpPr>
        <p:grpSpPr>
          <a:xfrm>
            <a:off x="1518328" y="2906245"/>
            <a:ext cx="6261319" cy="2771015"/>
            <a:chOff x="1" y="0"/>
            <a:chExt cx="8493370" cy="4650622"/>
          </a:xfrm>
        </p:grpSpPr>
        <p:pic>
          <p:nvPicPr>
            <p:cNvPr id="11" name="Imagen 10" descr="Captura de pantalla 2017-04-22 a la(s) 22.07.1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2943192" cy="4629098"/>
            </a:xfrm>
            <a:prstGeom prst="rect">
              <a:avLst/>
            </a:prstGeom>
          </p:spPr>
        </p:pic>
        <p:pic>
          <p:nvPicPr>
            <p:cNvPr id="12" name="Imagen 11" descr="Captura de pantalla 2017-04-22 a la(s) 22.06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679" y="21524"/>
              <a:ext cx="2710800" cy="4629098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07.0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730" y="0"/>
              <a:ext cx="2704641" cy="4629098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1" y="2331626"/>
              <a:ext cx="2277472" cy="439389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3154046" y="1791272"/>
              <a:ext cx="2439929" cy="1074210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1" name="Marco 20"/>
            <p:cNvSpPr/>
            <p:nvPr/>
          </p:nvSpPr>
          <p:spPr>
            <a:xfrm>
              <a:off x="5998264" y="521223"/>
              <a:ext cx="2277472" cy="3677285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Opción para interactuar con los NFC desplegando información puntual de acuerdo al sitio donde se </a:t>
            </a:r>
            <a:r>
              <a:rPr lang="es-VE" sz="2000" dirty="0" smtClean="0"/>
              <a:t>encuentra</a:t>
            </a:r>
            <a:endParaRPr lang="es-ES_tradnl" sz="2000" b="1" dirty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de Realidad Aumentada 3D desplegando información de los sitios que puede encontrar a su alrededor según la </a:t>
            </a:r>
            <a:r>
              <a:rPr lang="es-VE" sz="2000" u="sng" dirty="0" smtClean="0"/>
              <a:t>imagen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0518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4" name="Agrupar 3"/>
          <p:cNvGrpSpPr/>
          <p:nvPr/>
        </p:nvGrpSpPr>
        <p:grpSpPr>
          <a:xfrm>
            <a:off x="1206655" y="2968932"/>
            <a:ext cx="6512839" cy="2765493"/>
            <a:chOff x="907835" y="2968932"/>
            <a:chExt cx="6512839" cy="2765493"/>
          </a:xfrm>
        </p:grpSpPr>
        <p:pic>
          <p:nvPicPr>
            <p:cNvPr id="11" name="Imagen 10" descr="Macintosh HD:Users:sandravillamizar:Desktop:apendice imagenes:D-30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803" y="2968932"/>
              <a:ext cx="1575466" cy="2765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n 11" descr="Captura de pantalla 2017-04-22 a la(s) 20.22.4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35" y="2968933"/>
              <a:ext cx="1611801" cy="2765492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17.5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680" y="2975999"/>
              <a:ext cx="1608424" cy="2758426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907835" y="4010808"/>
              <a:ext cx="1261409" cy="212234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4194005" y="3415781"/>
              <a:ext cx="1569253" cy="2151667"/>
            </a:xfrm>
            <a:prstGeom prst="frame">
              <a:avLst>
                <a:gd name="adj1" fmla="val 2546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5811903" y="2968933"/>
              <a:ext cx="1608771" cy="2765492"/>
              <a:chOff x="5871667" y="2968933"/>
              <a:chExt cx="1608771" cy="2765492"/>
            </a:xfrm>
          </p:grpSpPr>
          <p:pic>
            <p:nvPicPr>
              <p:cNvPr id="2" name="Imagen 1" descr="Captura de pantalla 2017-04-22 a la(s) 22.21.25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667" y="2968933"/>
                <a:ext cx="1608771" cy="2765492"/>
              </a:xfrm>
              <a:prstGeom prst="rect">
                <a:avLst/>
              </a:prstGeom>
            </p:spPr>
          </p:pic>
          <p:sp>
            <p:nvSpPr>
              <p:cNvPr id="21" name="Marco 20"/>
              <p:cNvSpPr/>
              <p:nvPr/>
            </p:nvSpPr>
            <p:spPr>
              <a:xfrm>
                <a:off x="5911185" y="3413021"/>
                <a:ext cx="1569253" cy="2151667"/>
              </a:xfrm>
              <a:prstGeom prst="frame">
                <a:avLst>
                  <a:gd name="adj1" fmla="val 2546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6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b="1" dirty="0"/>
              <a:t>Diseñar e implementar una Base de Datos que contenga la información necesaria para el uso de la </a:t>
            </a:r>
            <a:r>
              <a:rPr lang="es-VE" sz="2000" b="1" dirty="0" smtClean="0"/>
              <a:t>aplicación</a:t>
            </a:r>
          </a:p>
          <a:p>
            <a:pPr marL="457200" indent="-457200">
              <a:buFont typeface="+mj-lt"/>
              <a:buAutoNum type="arabicPeriod" startAt="5"/>
            </a:pPr>
            <a:endParaRPr lang="es-VE" sz="2000" b="1" dirty="0"/>
          </a:p>
          <a:p>
            <a:r>
              <a:rPr lang="es-VE" sz="2000" dirty="0" smtClean="0"/>
              <a:t>	La información </a:t>
            </a:r>
            <a:r>
              <a:rPr lang="es-VE" sz="2000" dirty="0"/>
              <a:t>recabada en el </a:t>
            </a:r>
            <a:r>
              <a:rPr lang="es-VE" sz="2000" dirty="0" smtClean="0"/>
              <a:t>campus, </a:t>
            </a:r>
            <a:r>
              <a:rPr lang="es-VE" sz="2000" dirty="0"/>
              <a:t>la cual </a:t>
            </a:r>
            <a:r>
              <a:rPr lang="es-VE" sz="2000" dirty="0" smtClean="0"/>
              <a:t>provee:</a:t>
            </a:r>
          </a:p>
          <a:p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Sitios aptos para la AR por geolocalizacion (ver tabla 1)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Coordenadas de cada sitio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Información particular por sitio</a:t>
            </a:r>
            <a:endParaRPr lang="es-VE" sz="2000" b="1" dirty="0"/>
          </a:p>
          <a:p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908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Información </a:t>
            </a:r>
            <a:r>
              <a:rPr lang="es-VE" sz="2000" dirty="0"/>
              <a:t>puntual que permite transmitir datos relevantes al </a:t>
            </a:r>
            <a:r>
              <a:rPr lang="es-VE" sz="2000" dirty="0" smtClean="0"/>
              <a:t>usuario: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27348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Guía de usuario</a:t>
            </a:r>
          </a:p>
        </p:txBody>
      </p:sp>
    </p:spTree>
    <p:extLst>
      <p:ext uri="{BB962C8B-B14F-4D97-AF65-F5344CB8AC3E}">
        <p14:creationId xmlns:p14="http://schemas.microsoft.com/office/powerpoint/2010/main" val="113736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foto guia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2719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86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LA SOLUCIÓN</a:t>
            </a:r>
            <a:endParaRPr lang="es-ES" sz="32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2414427" y="2025259"/>
            <a:ext cx="4077513" cy="3709166"/>
            <a:chOff x="2320580" y="1146919"/>
            <a:chExt cx="4587505" cy="4587505"/>
          </a:xfrm>
        </p:grpSpPr>
        <p:pic>
          <p:nvPicPr>
            <p:cNvPr id="8" name="Imagen 7" descr="teleno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580" y="1146919"/>
              <a:ext cx="4587505" cy="4587505"/>
            </a:xfrm>
            <a:prstGeom prst="rect">
              <a:avLst/>
            </a:prstGeom>
          </p:spPr>
        </p:pic>
        <p:pic>
          <p:nvPicPr>
            <p:cNvPr id="4" name="Imagen 3" descr="Captura de pantalla 2017-04-23 a la(s) 15.29.1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6" y="1970310"/>
              <a:ext cx="1863768" cy="3118242"/>
            </a:xfrm>
            <a:prstGeom prst="rect">
              <a:avLst/>
            </a:prstGeom>
          </p:spPr>
        </p:pic>
      </p:grpSp>
      <p:sp>
        <p:nvSpPr>
          <p:cNvPr id="12" name="CuadroTexto 11"/>
          <p:cNvSpPr txBox="1"/>
          <p:nvPr/>
        </p:nvSpPr>
        <p:spPr>
          <a:xfrm>
            <a:off x="3767031" y="1663401"/>
            <a:ext cx="12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SearchUcab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6341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dirty="0" smtClean="0"/>
              <a:t>Guía de usuario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Consejos útiles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1908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foto consejos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36371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E</a:t>
            </a:r>
            <a:r>
              <a:rPr lang="es-VE" sz="2000" dirty="0" smtClean="0"/>
              <a:t>xperiencia </a:t>
            </a:r>
            <a:r>
              <a:rPr lang="es-VE" sz="2000" dirty="0"/>
              <a:t>más amigable</a:t>
            </a:r>
            <a:r>
              <a:rPr lang="es-ES_tradnl" sz="2000" dirty="0"/>
              <a:t> </a:t>
            </a:r>
            <a:endParaRPr lang="es-ES_tradnl" sz="2000" dirty="0" smtClean="0"/>
          </a:p>
          <a:p>
            <a:pPr marL="342900" indent="-342900">
              <a:buFont typeface="Arial"/>
              <a:buChar char="•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I</a:t>
            </a:r>
            <a:r>
              <a:rPr lang="es-VE" sz="2000" dirty="0" smtClean="0"/>
              <a:t>ntuitiva 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S</a:t>
            </a:r>
            <a:r>
              <a:rPr lang="es-VE" sz="2000" dirty="0" smtClean="0"/>
              <a:t>in </a:t>
            </a:r>
            <a:r>
              <a:rPr lang="es-VE" sz="2000" dirty="0"/>
              <a:t>sobrecargar al usuario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9574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16071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847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4528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185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s-VE" sz="2000" b="1" dirty="0"/>
              <a:t>Diseñar e implementar un Backend que maneje toda la lógica y servicios web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8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Obtención de la data </a:t>
            </a:r>
            <a:r>
              <a:rPr lang="es-VE" sz="2000" dirty="0"/>
              <a:t>de acuerdo a lo solicitado </a:t>
            </a:r>
            <a:r>
              <a:rPr lang="es-VE" sz="2000" dirty="0" smtClean="0"/>
              <a:t>para alimentar la App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M</a:t>
            </a:r>
            <a:r>
              <a:rPr lang="es-VE" sz="2000" dirty="0" smtClean="0"/>
              <a:t>anipulación de </a:t>
            </a:r>
            <a:r>
              <a:rPr lang="es-VE" sz="2000" dirty="0"/>
              <a:t>los datos obtenidos para ser desplegados en todos los </a:t>
            </a:r>
            <a:r>
              <a:rPr lang="es-VE" sz="2000" dirty="0" smtClean="0"/>
              <a:t>módulos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6995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</a:t>
            </a:r>
            <a:r>
              <a:rPr lang="en-US" sz="2100" dirty="0" smtClean="0"/>
              <a:t>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Demostración</a:t>
            </a:r>
            <a:endParaRPr lang="en-US" sz="2100" u="sng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5244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1264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VÍDEO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7730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u="sng" dirty="0" err="1" smtClean="0"/>
              <a:t>Objetivos</a:t>
            </a:r>
            <a:endParaRPr lang="es-ES" sz="2100" u="sng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/>
              <a:t>Marco </a:t>
            </a:r>
            <a:r>
              <a:rPr lang="es-ES" sz="2100" dirty="0" smtClean="0"/>
              <a:t>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</a:t>
            </a:r>
            <a:r>
              <a:rPr lang="en-US" sz="2100" dirty="0" smtClean="0"/>
              <a:t>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0456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Objetivos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Marco metodológico</a:t>
            </a:r>
            <a:endParaRPr lang="es-E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VE" sz="2100" dirty="0" smtClean="0"/>
              <a:t>Desarrollo</a:t>
            </a:r>
            <a:r>
              <a:rPr lang="en-US" sz="2100" dirty="0" smtClean="0"/>
              <a:t> </a:t>
            </a:r>
            <a:r>
              <a:rPr lang="en-US" sz="2100" dirty="0" smtClean="0"/>
              <a:t>del </a:t>
            </a:r>
            <a:r>
              <a:rPr lang="es-VE" sz="2100" dirty="0" smtClean="0"/>
              <a:t>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u="sng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7401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La impresición del GPS en los dispositivos móviles haciendo uso la Realidad Aumentada por geolocalización en distancias amplias no representa un impacto </a:t>
            </a:r>
            <a:r>
              <a:rPr lang="es-VE" sz="2000" dirty="0" smtClean="0"/>
              <a:t>importante</a:t>
            </a:r>
            <a:r>
              <a:rPr lang="es-VE" sz="2000" dirty="0" smtClean="0"/>
              <a:t>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elección de Wikitude SDK como herramienta para llevar a cabo todo los procesos de Realidad Aumentada fue la </a:t>
            </a:r>
            <a:r>
              <a:rPr lang="es-VE" sz="2000" dirty="0" smtClean="0"/>
              <a:t>idónea</a:t>
            </a:r>
            <a:r>
              <a:rPr lang="es-VE" sz="2000" dirty="0" smtClean="0"/>
              <a:t>.</a:t>
            </a:r>
            <a:endParaRPr lang="es-VE" sz="2000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La tecnología de NFC es una alternativa viable para abarcar aquellos dispositivos que no soporten la Realidad Aumentada o que no posean conexión a </a:t>
            </a:r>
            <a:r>
              <a:rPr lang="es-VE" sz="2000" dirty="0" smtClean="0"/>
              <a:t>internet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006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A</a:t>
            </a:r>
            <a:r>
              <a:rPr lang="es-VE" sz="2000" dirty="0" smtClean="0"/>
              <a:t>ndroid </a:t>
            </a:r>
            <a:r>
              <a:rPr lang="es-VE" sz="2000" dirty="0"/>
              <a:t>Studio brinda versatilidad en la implementación de interfaces </a:t>
            </a:r>
            <a:r>
              <a:rPr lang="es-VE" sz="2000" dirty="0" smtClean="0"/>
              <a:t>evidenciándose </a:t>
            </a:r>
            <a:r>
              <a:rPr lang="es-VE" sz="2000" dirty="0"/>
              <a:t>en el corto tiempo para realizarlas.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aplicación permite conocer la universidad solventando la ausencia de orientadores que puedan ayudar a ubicar a los usuarios.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VE" sz="2000" dirty="0" smtClean="0"/>
          </a:p>
        </p:txBody>
      </p:sp>
    </p:spTree>
    <p:extLst>
      <p:ext uri="{BB962C8B-B14F-4D97-AF65-F5344CB8AC3E}">
        <p14:creationId xmlns:p14="http://schemas.microsoft.com/office/powerpoint/2010/main" val="21092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s-VE" sz="2000" dirty="0" smtClean="0"/>
              <a:t>Implementar </a:t>
            </a:r>
            <a:r>
              <a:rPr lang="es-VE" sz="2000" dirty="0"/>
              <a:t>y adaptar la tecnología de la AR a otros sistemas que ya existen actualmente en la Universidad Católica </a:t>
            </a:r>
            <a:r>
              <a:rPr lang="es-VE" sz="2000" dirty="0" smtClean="0"/>
              <a:t>Andrés </a:t>
            </a:r>
            <a:r>
              <a:rPr lang="es-VE" sz="2000" dirty="0"/>
              <a:t>Bello, para así facilitar su proceso o permitir el surgimiento de nuevas.</a:t>
            </a:r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s-VE" sz="2000" dirty="0"/>
          </a:p>
          <a:p>
            <a:pPr marL="342900" lvl="0" indent="-342900" algn="just">
              <a:buFont typeface="Arial"/>
              <a:buChar char="•"/>
            </a:pPr>
            <a:r>
              <a:rPr lang="es-VE" sz="2000" dirty="0"/>
              <a:t>Expandir el módulo de búsqueda de los sitios del campus utilizando reconocimiento de voz.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/>
              <a:t>Hacer más pruebas </a:t>
            </a:r>
            <a:r>
              <a:rPr lang="es-VE" sz="2000" dirty="0" smtClean="0"/>
              <a:t>de la aplicación utilizando equipos más avanzados que contengan versiones </a:t>
            </a:r>
            <a:r>
              <a:rPr lang="es-VE" sz="2000" dirty="0"/>
              <a:t>recientes del sistema operativo Android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36523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1649" y="182479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/>
              <a:buChar char="•"/>
            </a:pPr>
            <a:r>
              <a:rPr lang="es-VE" sz="2000" dirty="0" smtClean="0"/>
              <a:t>Desarrollar </a:t>
            </a:r>
            <a:r>
              <a:rPr lang="es-VE" sz="2000" dirty="0"/>
              <a:t>aplicaciones utilizando Realidad Aumentada en Smart Glasses.</a:t>
            </a:r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521649" y="3037366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Hacer análisis e investigaciones posteriores utilizando códigos QR como alternativa al NFC.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8213" y="4243169"/>
            <a:ext cx="7488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VE" sz="2000" dirty="0"/>
          </a:p>
          <a:p>
            <a:pPr marL="342900" indent="-342900" algn="just">
              <a:buFont typeface="Arial"/>
              <a:buChar char="•"/>
            </a:pPr>
            <a:r>
              <a:rPr lang="es-VE" sz="2000" dirty="0"/>
              <a:t>Para futuras versiones incluir servicios tales como baños y salones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722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63176" y="1418226"/>
            <a:ext cx="827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¡ GRACIAS POR SU ATENCIÓN !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9062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53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 GENERAL</a:t>
            </a:r>
            <a:endParaRPr lang="es-ES" sz="3200" b="1" dirty="0"/>
          </a:p>
        </p:txBody>
      </p:sp>
      <p:sp>
        <p:nvSpPr>
          <p:cNvPr id="3" name="Rectángulo 2"/>
          <p:cNvSpPr/>
          <p:nvPr/>
        </p:nvSpPr>
        <p:spPr>
          <a:xfrm>
            <a:off x="788307" y="1941698"/>
            <a:ext cx="7488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3200" dirty="0"/>
              <a:t>Desarrollar una aplicación móvil incorporando tecnología de Realidad Aumentada y NFC que facilite la ubicación e información específica de los espacios físicos de la Universidad Católica Andrés </a:t>
            </a:r>
            <a:r>
              <a:rPr lang="es-VE" sz="3200" dirty="0" smtClean="0"/>
              <a:t>Bello</a:t>
            </a:r>
            <a:r>
              <a:rPr lang="es-ES_tradnl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8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639484" y="1799109"/>
            <a:ext cx="7488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s-VE" sz="2000" dirty="0" smtClean="0"/>
              <a:t>  Diseñar </a:t>
            </a:r>
            <a:r>
              <a:rPr lang="es-VE" sz="2000" dirty="0"/>
              <a:t>e implementar un buscador para seleccionar el lugar </a:t>
            </a:r>
            <a:r>
              <a:rPr lang="es-VE" sz="2000" dirty="0" smtClean="0"/>
              <a:t>que         </a:t>
            </a:r>
          </a:p>
          <a:p>
            <a:pPr lvl="0" algn="just"/>
            <a:r>
              <a:rPr lang="es-VE" sz="2000" dirty="0"/>
              <a:t> </a:t>
            </a:r>
            <a:r>
              <a:rPr lang="es-VE" sz="2000" dirty="0" smtClean="0"/>
              <a:t>       </a:t>
            </a:r>
            <a:r>
              <a:rPr lang="es-VE" sz="2000" dirty="0" smtClean="0"/>
              <a:t>se desea encontrar.       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39484" y="2282341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ES" sz="2000" dirty="0"/>
          </a:p>
          <a:p>
            <a:pPr marL="457200" indent="-457200" algn="just">
              <a:buFont typeface="+mj-lt"/>
              <a:buAutoNum type="arabicPeriod" startAt="2"/>
            </a:pPr>
            <a:r>
              <a:rPr lang="es-VE" sz="2000" dirty="0" smtClean="0"/>
              <a:t>Diseñar </a:t>
            </a:r>
            <a:r>
              <a:rPr lang="es-VE" sz="2000" dirty="0"/>
              <a:t>e implementar un módulo para la geolocalización a través de Realidad Aumentada</a:t>
            </a:r>
            <a:r>
              <a:rPr lang="es-VE" sz="2000" dirty="0" smtClean="0"/>
              <a:t>.</a:t>
            </a:r>
            <a:endParaRPr lang="es-VE" sz="2000" dirty="0" smtClean="0"/>
          </a:p>
        </p:txBody>
      </p:sp>
      <p:sp>
        <p:nvSpPr>
          <p:cNvPr id="13" name="Rectángulo 12"/>
          <p:cNvSpPr/>
          <p:nvPr/>
        </p:nvSpPr>
        <p:spPr>
          <a:xfrm>
            <a:off x="639484" y="3172804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_tradnl" sz="2000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es-VE" sz="2000" dirty="0"/>
              <a:t>Determinar, seleccionar y analizar puntos clave para facilitar la ubicación rápida del usuario haciendo uso de NFC o Realidad Aumentada</a:t>
            </a:r>
            <a:r>
              <a:rPr lang="es-VE" sz="2000" dirty="0" smtClean="0"/>
              <a:t>.</a:t>
            </a:r>
            <a:endParaRPr lang="es-VE" sz="2000" dirty="0" smtClean="0"/>
          </a:p>
        </p:txBody>
      </p:sp>
      <p:sp>
        <p:nvSpPr>
          <p:cNvPr id="15" name="Rectángulo 14"/>
          <p:cNvSpPr/>
          <p:nvPr/>
        </p:nvSpPr>
        <p:spPr>
          <a:xfrm>
            <a:off x="639484" y="4284772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es-VE" sz="2000" dirty="0"/>
              <a:t>Diseñar e implementar un módulo que suministre información de interés combinando NFC y Realidad Aumentada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61556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639484" y="179910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5"/>
            </a:pPr>
            <a:r>
              <a:rPr lang="es-VE" sz="2000" dirty="0" smtClean="0"/>
              <a:t>Diseñar e implementar una Base de Datos que contenga la información necesaria para el uso de la aplicación. </a:t>
            </a:r>
          </a:p>
          <a:p>
            <a:pPr lvl="0" algn="just"/>
            <a:r>
              <a:rPr lang="es-VE" sz="2000" dirty="0" smtClean="0"/>
              <a:t>      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39484" y="2282341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ES" sz="2000" dirty="0"/>
          </a:p>
          <a:p>
            <a:pPr marL="457200" indent="-457200" algn="just">
              <a:buFont typeface="+mj-lt"/>
              <a:buAutoNum type="arabicPeriod" startAt="6"/>
            </a:pPr>
            <a:r>
              <a:rPr lang="es-VE" sz="2000" dirty="0"/>
              <a:t>Diseñar e implementar un módulo de guía al usuario y consejos útiles que permita ayudarlo en el correcto uso de la aplicación</a:t>
            </a:r>
            <a:r>
              <a:rPr lang="es-VE" sz="2000" dirty="0" smtClean="0"/>
              <a:t>.</a:t>
            </a:r>
            <a:endParaRPr lang="es-VE" sz="2000" dirty="0"/>
          </a:p>
        </p:txBody>
      </p:sp>
      <p:sp>
        <p:nvSpPr>
          <p:cNvPr id="13" name="Rectángulo 12"/>
          <p:cNvSpPr/>
          <p:nvPr/>
        </p:nvSpPr>
        <p:spPr>
          <a:xfrm>
            <a:off x="639484" y="3172804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_tradnl" sz="2000" dirty="0"/>
          </a:p>
          <a:p>
            <a:pPr marL="457200" indent="-457200" algn="just">
              <a:buFont typeface="+mj-lt"/>
              <a:buAutoNum type="arabicPeriod" startAt="7"/>
            </a:pPr>
            <a:r>
              <a:rPr lang="es-VE" sz="2000" dirty="0" smtClean="0"/>
              <a:t>D</a:t>
            </a:r>
            <a:r>
              <a:rPr lang="es-VE" sz="2000" dirty="0"/>
              <a:t>iseñar e implementar una interfaz gráfica amigable que interactuará con el usuario en los diferentes módulos de la aplicación. </a:t>
            </a:r>
          </a:p>
          <a:p>
            <a:pPr marL="457200" indent="-457200" algn="just">
              <a:buFont typeface="+mj-lt"/>
              <a:buAutoNum type="arabicPeriod" startAt="7"/>
            </a:pPr>
            <a:endParaRPr lang="es-VE" sz="2000" dirty="0" smtClean="0"/>
          </a:p>
        </p:txBody>
      </p:sp>
      <p:sp>
        <p:nvSpPr>
          <p:cNvPr id="15" name="Rectángulo 14"/>
          <p:cNvSpPr/>
          <p:nvPr/>
        </p:nvSpPr>
        <p:spPr>
          <a:xfrm>
            <a:off x="639484" y="4284772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457200" indent="-457200" algn="just">
              <a:buFont typeface="+mj-lt"/>
              <a:buAutoNum type="arabicPeriod" startAt="8"/>
            </a:pPr>
            <a:r>
              <a:rPr lang="es-VE" sz="2000" dirty="0"/>
              <a:t>Diseñar e implementar un Backend que maneje toda la lógica y servicios web de la aplicación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30084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86443</TotalTime>
  <Words>2798</Words>
  <Application>Microsoft Office PowerPoint</Application>
  <PresentationFormat>Presentación en pantalla (4:3)</PresentationFormat>
  <Paragraphs>648</Paragraphs>
  <Slides>65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Arial</vt:lpstr>
      <vt:lpstr>Calibri</vt:lpstr>
      <vt:lpstr>Cambria</vt:lpstr>
      <vt:lpstr>Century Gothic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Sandra Villamizar</dc:creator>
  <cp:lastModifiedBy>Teddy J Sears</cp:lastModifiedBy>
  <cp:revision>195</cp:revision>
  <dcterms:created xsi:type="dcterms:W3CDTF">2017-04-18T19:37:11Z</dcterms:created>
  <dcterms:modified xsi:type="dcterms:W3CDTF">2017-05-09T23:52:39Z</dcterms:modified>
</cp:coreProperties>
</file>